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319" r:id="rId22"/>
    <p:sldId id="287" r:id="rId23"/>
    <p:sldId id="288" r:id="rId24"/>
    <p:sldId id="289" r:id="rId25"/>
    <p:sldId id="300" r:id="rId26"/>
    <p:sldId id="301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2" r:id="rId37"/>
    <p:sldId id="303" r:id="rId38"/>
    <p:sldId id="304" r:id="rId39"/>
    <p:sldId id="311" r:id="rId40"/>
    <p:sldId id="314" r:id="rId41"/>
    <p:sldId id="315" r:id="rId42"/>
    <p:sldId id="312" r:id="rId43"/>
    <p:sldId id="313" r:id="rId44"/>
    <p:sldId id="316" r:id="rId45"/>
    <p:sldId id="305" r:id="rId46"/>
    <p:sldId id="317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6600CC"/>
    <a:srgbClr val="CC4306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10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77BC-AF6E-4212-8CF1-38B6225A7338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F598-4B5A-4D64-884B-B7CEEF15F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6190" b="3127"/>
          <a:stretch>
            <a:fillRect/>
          </a:stretch>
        </p:blipFill>
        <p:spPr bwMode="auto">
          <a:xfrm>
            <a:off x="-16625" y="-66500"/>
            <a:ext cx="9235440" cy="69265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160225" y="6211669"/>
            <a:ext cx="58674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188913" algn="r"/>
            <a:r>
              <a:rPr lang="en-US" sz="1400" b="1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27 </a:t>
            </a:r>
            <a:r>
              <a:rPr lang="en-US" sz="1400" b="1" dirty="0" err="1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RabiulAkhir</a:t>
            </a:r>
            <a:r>
              <a:rPr lang="en-US" sz="1400" b="1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, 1432  </a:t>
            </a:r>
            <a:r>
              <a:rPr lang="en-US" sz="1400" b="1" dirty="0" err="1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bersamaan</a:t>
            </a:r>
            <a:r>
              <a:rPr lang="en-US" sz="1400" b="1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 1 April,2011</a:t>
            </a:r>
          </a:p>
          <a:p>
            <a:pPr marL="188913" algn="ctr"/>
            <a:r>
              <a:rPr lang="en-US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Aharoni" pitchFamily="2" charset="-79"/>
              </a:rPr>
              <a:t>http://e-khutbah.terengganu.gov.my</a:t>
            </a:r>
            <a:endParaRPr lang="en-US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0574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Khutbah</a:t>
            </a:r>
            <a:r>
              <a:rPr lang="en-US" sz="2000" b="1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 Multimedia:</a:t>
            </a:r>
            <a:endParaRPr lang="en-US" sz="2000" b="1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 rot="21021633">
            <a:off x="-269765" y="2232070"/>
            <a:ext cx="9547241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6800" indent="-1706563"/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Eras Bold ITC" pitchFamily="34" charset="0"/>
                <a:ea typeface="GungsuhChe" pitchFamily="49" charset="-127"/>
                <a:cs typeface="Aharoni" pitchFamily="2" charset="-79"/>
              </a:rPr>
              <a:t>KHUSYUKKAH  ANDA DALAM </a:t>
            </a:r>
            <a:r>
              <a:rPr lang="en-US" sz="6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Eras Bold ITC" pitchFamily="34" charset="0"/>
                <a:ea typeface="GungsuhChe" pitchFamily="49" charset="-127"/>
                <a:cs typeface="Aharoni" pitchFamily="2" charset="-79"/>
              </a:rPr>
              <a:t>SOLAT? 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Eras Bold ITC" pitchFamily="34" charset="0"/>
              <a:ea typeface="GungsuhChe" pitchFamily="49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88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Digambarkan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KEKHUSYUKAN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Musolli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609600" y="4800600"/>
            <a:ext cx="8001000" cy="1600200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Insyaallah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..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ditempatkan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berjaya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sisiNya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9049395" flipH="1">
            <a:off x="-283094" y="3774053"/>
            <a:ext cx="2923389" cy="1441715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28600" y="2819400"/>
            <a:ext cx="8001000" cy="1371600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Dihatinya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rasa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ketundukan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syahdu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2550605">
            <a:off x="6544286" y="1901891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447800"/>
            <a:ext cx="8458200" cy="990600"/>
          </a:xfrm>
          <a:prstGeom prst="snip2SameRect">
            <a:avLst>
              <a:gd name="adj1" fmla="val 16667"/>
              <a:gd name="adj2" fmla="val 23182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terlintas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kesibukan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duniawi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888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Mukminun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1 &amp;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76200" y="4343400"/>
            <a:ext cx="8915400" cy="1600200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FFFF00">
              <a:alpha val="29000"/>
            </a:srgb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berjayalah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sembahyangnya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ms-MY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0874"/>
            <a:ext cx="9144000" cy="1754326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قَدْ أَفْلَحَ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الْمُؤْمِنُونَ.الَّذِينَ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هُمْ فِي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صَلاَتِهِمْ خَاشِعُونَ.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366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kekhusyukkan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228600" y="2209800"/>
            <a:ext cx="3505200" cy="1905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diibaratkan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343400" y="1600200"/>
            <a:ext cx="44196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4343400" y="3581400"/>
            <a:ext cx="44196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Kosong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/ </a:t>
            </a:r>
          </a:p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impak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positif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457200" y="5105400"/>
            <a:ext cx="6172200" cy="1295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menghidupkan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kerohanian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kesedaran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0938329">
            <a:off x="3515303" y="1830910"/>
            <a:ext cx="914400" cy="990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17141">
            <a:off x="3645106" y="3334846"/>
            <a:ext cx="851728" cy="990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673616">
            <a:off x="959404" y="4178740"/>
            <a:ext cx="1024973" cy="9906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366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Sebab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perlunya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khusyuk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kerana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533400" y="1524000"/>
            <a:ext cx="8229600" cy="838200"/>
          </a:xfrm>
          <a:prstGeom prst="snip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menyempurnakan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457200" y="2819400"/>
            <a:ext cx="8077200" cy="1371600"/>
          </a:xfrm>
          <a:prstGeom prst="snip2SameRect">
            <a:avLst>
              <a:gd name="adj1" fmla="val 50000"/>
              <a:gd name="adj2" fmla="val 27878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Insyaallah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diterima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kebahagiaan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381000" y="4648200"/>
            <a:ext cx="8077200" cy="1371600"/>
          </a:xfrm>
          <a:prstGeom prst="snip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Digusarkan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ditolak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penyesalan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kesudahan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086600" y="2286000"/>
            <a:ext cx="1066800" cy="76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6200000">
            <a:off x="457200" y="4572000"/>
            <a:ext cx="1066800" cy="76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36602"/>
            <a:ext cx="883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jika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seseorang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..…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2743200" y="2667000"/>
            <a:ext cx="5562600" cy="838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lalai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786150" y="3733800"/>
            <a:ext cx="5562600" cy="838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Remeh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2819400" y="4833850"/>
            <a:ext cx="5562600" cy="156695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Ketidaksedaran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kehadiran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disembah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2943670" flipH="1">
            <a:off x="550067" y="2130489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371600"/>
            <a:ext cx="8382000" cy="9906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Kehilangan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ertinya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…..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2943670" flipH="1">
            <a:off x="586260" y="3281295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2943670" flipH="1">
            <a:off x="738659" y="4729096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75791"/>
            <a:ext cx="8839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Akibat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sikap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sambil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lewa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371600"/>
            <a:ext cx="6781800" cy="914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Musolli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lupa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bilangan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rakaat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04800" y="2514600"/>
            <a:ext cx="6781800" cy="914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Lupa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tahiyyat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awal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terus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qiam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219200" y="3962400"/>
            <a:ext cx="67818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Iblis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berjaya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menguasai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pemikiran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jiwa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262150" y="5181600"/>
            <a:ext cx="6781800" cy="1066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disiplin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1066800" y="3886200"/>
            <a:ext cx="685800" cy="9906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>
            <a:off x="1219200" y="5105400"/>
            <a:ext cx="685800" cy="9906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5791"/>
            <a:ext cx="84582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kisah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zaman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371600"/>
            <a:ext cx="8153400" cy="1066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66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Seorang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lelaki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bermain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-main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janggut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ketika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solatnya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 rot="14889104">
            <a:off x="18739" y="2008476"/>
            <a:ext cx="1066800" cy="7620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76200" y="4698075"/>
            <a:ext cx="8915400" cy="1981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Sabda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Rasulullah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andainya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nescaya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tubuhnya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menggerakkannya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tujuan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27737"/>
            <a:ext cx="9144000" cy="1015663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لَوْ خَشَعَ هَذَا لَخَشَعَتْ جَوَارِحُهُ.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Tanpa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rasa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khusyuk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……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524000"/>
            <a:ext cx="8458200" cy="990600"/>
          </a:xfrm>
          <a:prstGeom prst="snip2SameRect">
            <a:avLst>
              <a:gd name="adj1" fmla="val 8485"/>
              <a:gd name="adj2" fmla="val 2668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Musolli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tamatkan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cepat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04800" y="3200400"/>
            <a:ext cx="8458200" cy="2286000"/>
          </a:xfrm>
          <a:prstGeom prst="snip2SameRect">
            <a:avLst>
              <a:gd name="adj1" fmla="val 8485"/>
              <a:gd name="adj2" fmla="val 14455"/>
            </a:avLst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Bagaikan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mematuk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 </a:t>
            </a:r>
          </a:p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anggukkan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keheningan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ruku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’,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sujud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qiam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duduknya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" y="1447800"/>
            <a:ext cx="457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ight Arrow 5"/>
          <p:cNvSpPr/>
          <p:nvPr/>
        </p:nvSpPr>
        <p:spPr>
          <a:xfrm>
            <a:off x="152400" y="3581400"/>
            <a:ext cx="457200" cy="1371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gemar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…..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524000"/>
            <a:ext cx="8458200" cy="1143000"/>
          </a:xfrm>
          <a:prstGeom prst="snip2SameRect">
            <a:avLst>
              <a:gd name="adj1" fmla="val 34064"/>
              <a:gd name="adj2" fmla="val 8895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Melihat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sahabat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gopoh-gapah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….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Sabdanya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76200" y="4698075"/>
            <a:ext cx="8915400" cy="19812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Andainya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matinya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bukan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nama</a:t>
            </a: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 Muhammad”</a:t>
            </a:r>
            <a:endParaRPr lang="ms-MY" sz="280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1938992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لَوْ مَاتَ هَذَا عَلَى حَالِهِ هَذَا مَاتَ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عَلَى غَيْرِ مِلَّةِ مُحَمَّدٍ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menjelaskan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…….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533400" y="3505200"/>
            <a:ext cx="3429000" cy="1143000"/>
          </a:xfrm>
          <a:prstGeom prst="snip2SameRect">
            <a:avLst>
              <a:gd name="adj1" fmla="val 34064"/>
              <a:gd name="adj2" fmla="val 8895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Rahmat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5105400" y="3581400"/>
            <a:ext cx="3429000" cy="1143000"/>
          </a:xfrm>
          <a:prstGeom prst="snip2SameRect">
            <a:avLst>
              <a:gd name="adj1" fmla="val 34064"/>
              <a:gd name="adj2" fmla="val 8895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Keburukan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581400" y="2438400"/>
            <a:ext cx="1981200" cy="182880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Snip Same Side Corner Rectangle 2"/>
          <p:cNvSpPr/>
          <p:nvPr/>
        </p:nvSpPr>
        <p:spPr>
          <a:xfrm>
            <a:off x="1676400" y="1524000"/>
            <a:ext cx="5791200" cy="1066800"/>
          </a:xfrm>
          <a:prstGeom prst="snip2Same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6600CC">
                  <a:shade val="30000"/>
                  <a:satMod val="115000"/>
                </a:srgbClr>
              </a:gs>
              <a:gs pos="50000">
                <a:srgbClr val="6600CC">
                  <a:shade val="67500"/>
                  <a:satMod val="115000"/>
                </a:srgbClr>
              </a:gs>
              <a:gs pos="100000">
                <a:srgbClr val="6600CC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menghasilkan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524000" y="5257800"/>
            <a:ext cx="5791200" cy="1066800"/>
          </a:xfrm>
          <a:prstGeom prst="snip2SameRect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mengerjakannya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chemeClr val="accent2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" y="1295400"/>
            <a:ext cx="8915400" cy="5334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الْعَبْدَ إِذَا صَلَّى فَأَحْسَنَ الصَّلاَةَ، فَصَعَدَتْ وَلَهَا نُوْرٌ. فَإِذَا انْتَهَتْ إِلَى أَبْوَابِ السَّمَآءِ، فُتِحَتْ لَهَا أَبْوَابُ السَّمَآءِ، وَتَشْفَعُ لِصَاحِبِهَا وَتَقُوْلُ: حَفِظَكَ اللهُ كَمَا حَفَظْتَنِيْ .وَإِذَا أَسَاءَ فِيْ صَلاَتِهِ، فَلَمْ يُتِمْ رُكُوْعَهَا وَسُجُوْدَهَا، وَلَهَا ظُلْمَةٌ فَتَقُوْلُ: ضَيَّعَكَ اللهُ كَمَا ضَيَّعْتَنِيْ. فَإِذَا انْتَهَتْ إِلَى أَبْوَابِ السَّمَآءِ، غُلِّقَتْ دُوْنَهَا ثُمَّ تُلَفُّ كَمَا يُلَفُّ الثَّوْبُ الْخَلِقِ، فَيُضْرَبُ بِهَا وَجْهُ صَاحِبِهَا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3600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2400" y="1295400"/>
            <a:ext cx="8915400" cy="5334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apabila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bersolat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naiklah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pahala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kehadrat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Akkah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bercahaya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apabila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sampai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pintu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langit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terbukalah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pintu-pintu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langit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menyokong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musolli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berkata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Allah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memelihara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sebagaimana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memelihara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Sebaliknya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apabila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seseorang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memburukan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menyempurnakan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ruku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’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sujudnya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naiklah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bersama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kegelapan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dimilikinya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berkata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Allah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mengabaikan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sepertimana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mengabaikan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apabila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tiba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langit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semua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pintu-pintu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tertutup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rapat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Kemudian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dibungkus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dibungkus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baju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kemudian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dihumbang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215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!!!!! …….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457200" y="1752600"/>
            <a:ext cx="8305800" cy="1295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Lakukan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dialu-alukan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838200" y="4114800"/>
            <a:ext cx="8305800" cy="1676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66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lewa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malas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DIBENCI ALLAH DAN </a:t>
            </a:r>
          </a:p>
          <a:p>
            <a:pPr algn="ctr"/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TIDAK 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DITERIMANYA.</a:t>
            </a:r>
            <a:endParaRPr lang="ms-MY" sz="3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1335087" cy="21701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375791"/>
            <a:ext cx="8991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685800" y="1371600"/>
            <a:ext cx="8229600" cy="9144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0066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serius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685800" y="2590800"/>
            <a:ext cx="8229600" cy="1066800"/>
          </a:xfrm>
          <a:prstGeom prst="snip2SameRect">
            <a:avLst>
              <a:gd name="adj1" fmla="val 8485"/>
              <a:gd name="adj2" fmla="val 9546"/>
            </a:avLst>
          </a:prstGeom>
          <a:gradFill flip="none" rotWithShape="1">
            <a:gsLst>
              <a:gs pos="0">
                <a:srgbClr val="CC4306">
                  <a:shade val="30000"/>
                  <a:satMod val="115000"/>
                </a:srgbClr>
              </a:gs>
              <a:gs pos="50000">
                <a:srgbClr val="CC4306">
                  <a:shade val="67500"/>
                  <a:satMod val="115000"/>
                </a:srgbClr>
              </a:gs>
              <a:gs pos="100000">
                <a:srgbClr val="CC4306">
                  <a:shade val="100000"/>
                  <a:satMod val="115000"/>
                </a:srgbClr>
              </a:gs>
            </a:gsLst>
            <a:lin ang="5400000" scaled="1"/>
            <a:tileRect/>
          </a:gra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Usaha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pertingkatkan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hingga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capai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kekhusyukkan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066800" y="5334000"/>
            <a:ext cx="7848600" cy="1143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Supaya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positif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533400" y="5181600"/>
            <a:ext cx="1219200" cy="457200"/>
          </a:xfrm>
          <a:prstGeom prst="bentConnector3">
            <a:avLst>
              <a:gd name="adj1" fmla="val 150301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nip Same Side Corner Rectangle 4"/>
          <p:cNvSpPr/>
          <p:nvPr/>
        </p:nvSpPr>
        <p:spPr>
          <a:xfrm>
            <a:off x="685800" y="3886200"/>
            <a:ext cx="8229600" cy="11430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6600CC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fikiran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sering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menerawang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Perbetulkanlah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2400" y="1371600"/>
            <a:ext cx="838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4" name="Right Arrow 13"/>
          <p:cNvSpPr/>
          <p:nvPr/>
        </p:nvSpPr>
        <p:spPr>
          <a:xfrm>
            <a:off x="152400" y="2667000"/>
            <a:ext cx="838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Right Arrow 14"/>
          <p:cNvSpPr/>
          <p:nvPr/>
        </p:nvSpPr>
        <p:spPr>
          <a:xfrm>
            <a:off x="152400" y="3886200"/>
            <a:ext cx="838200" cy="1066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195549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ar-SA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ِِ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107 - 109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52400" y="3657600"/>
            <a:ext cx="8915400" cy="2971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Katakanlah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diberi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sebelum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apabila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dibacakan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quran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segera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menumuskan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n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sujud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Serta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menegaskan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Suci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janji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terlaksana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 Dan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segera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menumuskan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sujud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menangis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sedang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menambahkan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  <a:endParaRPr lang="ms-MY" sz="215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61408"/>
            <a:ext cx="9144000" cy="1938992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قُلْ آمِنُواْ بِهِ أَوْ لاَ تُؤْمِنُواْ إِنَّ الَّذِينَ أُوتُواْ الْعِلْمَ مِن قَبْلِهِ إِذَا يُتْلَى عَلَيْهِمْ يَخِرُّونَ لِلأَذْقَانِ سُجَّدًا وَيَقُولُونَ سُبْحَانَ رَبِّنَا إِن كَانَ وَعْدُ رَبِّنَا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لَمَفْعُولاً</a:t>
            </a:r>
            <a:r>
              <a:rPr lang="en-US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وَيَخِرُّونَ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لِلأَذْقَانِ يَبْكُونَ وَيَزِيدُهُمْ خُشُوعًا</a:t>
            </a:r>
            <a:endParaRPr lang="ms-MY" sz="4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4155" r="2614" b="2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626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04948"/>
            <a:ext cx="9144000" cy="2215991"/>
          </a:xfrm>
          <a:prstGeom prst="rect">
            <a:avLst/>
          </a:prstGeom>
          <a:solidFill>
            <a:srgbClr val="0070C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116050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7800"/>
            <a:ext cx="9144000" cy="1569660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أَن لآ إِلَهَ إِلاَّ اللهُ وَحْدَهُ لاَ شَرِيْكَ لَهُ، وَأَشْهَدُ أَنَّ مُحَمَّدًا عَبْدُهُ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وَرَسُوْلُهُ</a:t>
            </a:r>
            <a:r>
              <a:rPr lang="ar-EG" sz="4800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اع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ى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إ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ى ر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ض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ان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0102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849231"/>
            <a:ext cx="8643998" cy="267765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ar-SA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petunjuk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keredhaanNya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53277"/>
            <a:ext cx="9144000" cy="1754326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عَبْدِكَ وَرَسُوْلِكَ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 وَعَلَى آلِهِ وَصَحْبِهِ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4230231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7786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754326"/>
          </a:xfrm>
          <a:prstGeom prst="rect">
            <a:avLst/>
          </a:prstGeom>
          <a:solidFill>
            <a:schemeClr val="accent2">
              <a:lumMod val="50000"/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أَن لآ إِلَهَ إِلاَّ اللهُ وَحْدَهُ لاَ شَرِيْكَ لَهُ، وَأَشْهَدُ أَنَّ مُحَمَّدًا 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وَرَسُوْلُهُ،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344269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276600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810" y="32962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93579"/>
            <a:ext cx="9144000" cy="1569660"/>
          </a:xfrm>
          <a:prstGeom prst="rect">
            <a:avLst/>
          </a:prstGeom>
          <a:solidFill>
            <a:srgbClr val="0070C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الله، اتَّقُوا اللهَ وَأَطِيْعُوْهُ بِامْتِثَالِ أَوَامِرِهِ وَاجْتِنَابِ مَا نَهَاكُمْ عَنْهُ لَعَلَّكُمْ تُرْحَمُوْنَ وَتُفْلِحُوْنَ.</a:t>
            </a:r>
            <a:endParaRPr lang="ms-MY" sz="4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39631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mengerjakan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menghindari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ditegahNya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.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Moga-moga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dirahmati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diberi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344269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81000" y="5029200"/>
            <a:ext cx="7820052" cy="1219200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FFC000"/>
          </a:solidFill>
          <a:ln w="28575">
            <a:solidFill>
              <a:srgbClr val="FF0000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Beroleh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kejayaan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hidup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endParaRPr lang="en-US" sz="30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58000" y="4343400"/>
            <a:ext cx="1143000" cy="1219200"/>
          </a:xfrm>
          <a:prstGeom prst="downArrow">
            <a:avLst>
              <a:gd name="adj1" fmla="val 50000"/>
              <a:gd name="adj2" fmla="val 4737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3276600"/>
            <a:ext cx="7820052" cy="1219200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Patuhi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30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0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Curved Down Arrow 3"/>
          <p:cNvSpPr/>
          <p:nvPr/>
        </p:nvSpPr>
        <p:spPr>
          <a:xfrm rot="4819279">
            <a:off x="6812399" y="2544468"/>
            <a:ext cx="2506848" cy="1249981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0" y="1447800"/>
            <a:ext cx="75438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ketaatan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00" y="195549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Anbia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90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52400" y="4038600"/>
            <a:ext cx="8915400" cy="2590800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5">
              <a:lumMod val="40000"/>
              <a:lumOff val="60000"/>
              <a:alpha val="41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perkenankan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kurniakan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Yahya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perelokkan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keadaan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isterinya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melahirkan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sentiasa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berlumba-lumba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kebaikan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sentiasa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berdoa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penuh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harapan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gerun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takut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pula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sentiasa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taat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150" i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150" i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”.</a:t>
            </a:r>
            <a:endParaRPr lang="ms-MY" sz="2150" i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2308324"/>
          </a:xfrm>
          <a:prstGeom prst="rect">
            <a:avLst/>
          </a:prstGeom>
          <a:solidFill>
            <a:srgbClr val="0070C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فَاسْتَجَبْنَا لَهُ وَوَهَبْنَا لَهُ يَحْيَى وَأَصْلَحْنَا لَهُ زَوْجَهُ إِنَّهُمْ كَانُوا يُسَارِعُونَ فِي الْخَيْرَاتِ وَيَدْعُونَنَا رَغَبًا وَرَهَبًا وَكَانُوا لَنَا خَاشِعِينَ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4269"/>
            <a:ext cx="838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di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menjelaskan</a:t>
            </a:r>
            <a:r>
              <a:rPr lang="en-US" sz="30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…….</a:t>
            </a:r>
            <a:endParaRPr lang="en-US" sz="30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914400" y="4800600"/>
            <a:ext cx="7543800" cy="1066800"/>
          </a:xfrm>
          <a:prstGeom prst="round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CC4306">
                  <a:shade val="30000"/>
                  <a:satMod val="115000"/>
                </a:srgbClr>
              </a:gs>
              <a:gs pos="50000">
                <a:srgbClr val="CC4306">
                  <a:shade val="67500"/>
                  <a:satMod val="115000"/>
                </a:srgbClr>
              </a:gs>
              <a:gs pos="100000">
                <a:srgbClr val="CC4306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Mendekatkan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diterima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diperkenanNya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Down Arrow 6"/>
          <p:cNvSpPr/>
          <p:nvPr/>
        </p:nvSpPr>
        <p:spPr>
          <a:xfrm rot="16671509" flipH="1">
            <a:off x="-6321" y="4116629"/>
            <a:ext cx="2455080" cy="1115669"/>
          </a:xfrm>
          <a:prstGeom prst="curvedDownArrow">
            <a:avLst>
              <a:gd name="adj1" fmla="val 27457"/>
              <a:gd name="adj2" fmla="val 50000"/>
              <a:gd name="adj3" fmla="val 40009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14400" y="2895600"/>
            <a:ext cx="7543800" cy="114300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Khususnya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sembahyang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16780721" flipH="1">
            <a:off x="-157425" y="1936313"/>
            <a:ext cx="2045977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62000" y="1447800"/>
            <a:ext cx="7543800" cy="8382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Sikap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menyegerakan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4434"/>
            <a:ext cx="838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Beberapa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panduan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untuk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khusyukkan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solat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iaitu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685800" y="1447800"/>
            <a:ext cx="81534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0066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Merancang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bersedia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fizikal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jasad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spiritual (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rohani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).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09600" y="3048000"/>
            <a:ext cx="81534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FAHAMI,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mendekatkan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bersama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bermunajat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09600" y="4648200"/>
            <a:ext cx="8153400" cy="1295400"/>
          </a:xfrm>
          <a:prstGeom prst="round2DiagRect">
            <a:avLst>
              <a:gd name="adj1" fmla="val 13495"/>
              <a:gd name="adj2" fmla="val 0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Tumpuan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sujud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kawal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pemikiran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ingatkan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28600" y="1447800"/>
            <a:ext cx="914400" cy="9906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2400" y="2819400"/>
            <a:ext cx="685800" cy="9906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" y="4495800"/>
            <a:ext cx="9144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0"/>
            <a:ext cx="8458200" cy="1066800"/>
          </a:xfrm>
          <a:prstGeom prst="round2DiagRect">
            <a:avLst>
              <a:gd name="adj1" fmla="val 13495"/>
              <a:gd name="adj2" fmla="val 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Fahami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terperinci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zikir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pergerakan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hayati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28600" y="3200400"/>
            <a:ext cx="8458200" cy="13716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6600CC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Anggaplah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dikerjakan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SOLAT TERAKHIR,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kerana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harus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selepas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mungkin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ajal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tiba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menjemput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28600" y="5029200"/>
            <a:ext cx="8458200" cy="12954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Berpakaian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sesuaian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bersolat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mulia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seperti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/ </a:t>
            </a:r>
            <a:r>
              <a:rPr lang="en-US" sz="26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musolla</a:t>
            </a:r>
            <a:r>
              <a:rPr lang="en-US" sz="26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Sambungan</a:t>
            </a:r>
            <a:r>
              <a:rPr lang="en-US" sz="2800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28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28600" y="2057400"/>
            <a:ext cx="8382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76200" y="3733800"/>
            <a:ext cx="8382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52400" y="4953000"/>
            <a:ext cx="838200" cy="838200"/>
          </a:xfrm>
          <a:prstGeom prst="cloudCallout">
            <a:avLst>
              <a:gd name="adj1" fmla="val -18423"/>
              <a:gd name="adj2" fmla="val 48042"/>
            </a:avLst>
          </a:prstGeom>
          <a:solidFill>
            <a:srgbClr val="0000FF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</a:t>
            </a:r>
            <a:endParaRPr lang="ms-MY" sz="4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282699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6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46" y="411480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990600"/>
            <a:ext cx="8915400" cy="5286388"/>
          </a:xfrm>
          <a:prstGeom prst="rect">
            <a:avLst/>
          </a:prstGeom>
          <a:solidFill>
            <a:schemeClr val="tx1">
              <a:alpha val="1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6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49845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1518" y="339565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3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74113"/>
            <a:ext cx="8572560" cy="1754326"/>
          </a:xfrm>
          <a:prstGeom prst="rect">
            <a:avLst/>
          </a:prstGeom>
          <a:solidFill>
            <a:srgbClr val="990000">
              <a:alpha val="1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وَصَحْبِهِ أَجْمَعِيْنَ.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80344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8713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76200" y="1609665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/>
          <a:srcRect r="34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381000" y="1905000"/>
            <a:ext cx="84581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0"/>
          <p:cNvSpPr txBox="1">
            <a:spLocks noChangeArrowheads="1"/>
          </p:cNvSpPr>
          <p:nvPr/>
        </p:nvSpPr>
        <p:spPr bwMode="auto">
          <a:xfrm>
            <a:off x="228600" y="1752600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1492508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http://irfanirsyad.files.wordpress.com/2011/01/keindahan_al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1828800"/>
            <a:ext cx="8843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334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0" name="Picture 6" descr="http://irfanirsyad.files.wordpress.com/2011/01/keindahan_al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63246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3048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32753"/>
            <a:ext cx="9144000" cy="1754326"/>
          </a:xfrm>
          <a:prstGeom prst="rect">
            <a:avLst/>
          </a:prstGeom>
          <a:solidFill>
            <a:srgbClr val="99000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 اتَّقُوا اللهَ تَعَالَىَ حَقَّ تُقَاتِهِ، وَاعْلَمُوْا أَنَّ الْخُشُوْعَ هُوَ رُوْحُ الصَّلاَةِ وَالْمَقْصُوْدَ بِهَا.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96774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Allah,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sebenarnya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ketahuilah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matlamat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dicapai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mengerjakan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sembahyang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2286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4800600"/>
            <a:ext cx="7467600" cy="1524000"/>
          </a:xfrm>
          <a:prstGeom prst="roundRect">
            <a:avLst>
              <a:gd name="adj" fmla="val 38377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Hendaklah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melaksanakan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endParaRPr lang="en-US" sz="32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ketaatan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keikhlasan</a:t>
            </a:r>
            <a:r>
              <a:rPr lang="en-US" sz="32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Curved Down Arrow 3"/>
          <p:cNvSpPr/>
          <p:nvPr/>
        </p:nvSpPr>
        <p:spPr>
          <a:xfrm rot="2550605">
            <a:off x="6188866" y="3425890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895600"/>
            <a:ext cx="7010400" cy="1524000"/>
          </a:xfrm>
          <a:prstGeom prst="roundRect">
            <a:avLst>
              <a:gd name="adj" fmla="val 7455"/>
            </a:avLst>
          </a:prstGeom>
          <a:solidFill>
            <a:srgbClr val="FF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HeroicExtremeLef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19049395" flipH="1">
            <a:off x="92866" y="1444691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1295400"/>
            <a:ext cx="6172200" cy="13716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Tingkatkan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3048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Ketahuilah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!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752600"/>
            <a:ext cx="2819400" cy="121920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Khusyuk</a:t>
            </a:r>
            <a:endParaRPr lang="ms-MY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553200" y="2209800"/>
            <a:ext cx="1600200" cy="2590800"/>
          </a:xfrm>
          <a:prstGeom prst="curvedLeftArrow">
            <a:avLst/>
          </a:prstGeom>
          <a:solidFill>
            <a:srgbClr val="F2D712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3886200" y="1752600"/>
            <a:ext cx="4876800" cy="1219200"/>
          </a:xfrm>
          <a:prstGeom prst="snip2Diag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Roh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 flipH="1">
            <a:off x="609600" y="4114800"/>
            <a:ext cx="1447800" cy="2209800"/>
          </a:xfrm>
          <a:prstGeom prst="curvedLeftArrow">
            <a:avLst/>
          </a:prstGeom>
          <a:solidFill>
            <a:srgbClr val="F2D712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3429000"/>
            <a:ext cx="5715000" cy="1600200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Matlamatnya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dicapai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ms-MY" sz="3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5410200"/>
            <a:ext cx="6096000" cy="1219200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Tingkatkan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kekhusyukkan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124200" y="1905000"/>
            <a:ext cx="990600" cy="865632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5803"/>
            <a:ext cx="8763000" cy="830997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 </a:t>
            </a:r>
            <a:r>
              <a:rPr lang="en-US" sz="48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Khutbah</a:t>
            </a:r>
            <a:r>
              <a:rPr lang="en-US" sz="48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48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Jumaat</a:t>
            </a:r>
            <a:r>
              <a:rPr lang="en-US" sz="48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48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hari</a:t>
            </a:r>
            <a:r>
              <a:rPr lang="en-US" sz="48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</a:t>
            </a:r>
            <a:r>
              <a:rPr lang="en-US" sz="48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ini</a:t>
            </a:r>
            <a:r>
              <a:rPr lang="en-US" sz="48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  <a:cs typeface="Aharoni" pitchFamily="2" charset="-79"/>
              </a:rPr>
              <a:t> ……</a:t>
            </a:r>
            <a:endParaRPr lang="en-US" sz="4800" b="1" dirty="0">
              <a:ln w="317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ush Script MT" pitchFamily="66" charset="0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0225" y="6211669"/>
            <a:ext cx="58674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188913" algn="r"/>
            <a:r>
              <a:rPr lang="en-US" sz="1400" b="1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27 </a:t>
            </a:r>
            <a:r>
              <a:rPr lang="en-US" sz="1400" b="1" dirty="0" err="1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RabiulAkhir</a:t>
            </a:r>
            <a:r>
              <a:rPr lang="en-US" sz="1400" b="1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, 1432  </a:t>
            </a:r>
            <a:r>
              <a:rPr lang="en-US" sz="1400" b="1" dirty="0" err="1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bersamaan</a:t>
            </a:r>
            <a:r>
              <a:rPr lang="en-US" sz="1400" b="1" dirty="0" smtClean="0">
                <a:ln w="317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  <a:cs typeface="Aharoni" pitchFamily="2" charset="-79"/>
              </a:rPr>
              <a:t> 1 April,2011</a:t>
            </a:r>
          </a:p>
          <a:p>
            <a:pPr marL="188913" algn="ctr"/>
            <a:r>
              <a:rPr lang="en-US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Che" pitchFamily="49" charset="-127"/>
                <a:ea typeface="BatangChe" pitchFamily="49" charset="-127"/>
                <a:cs typeface="Aharoni" pitchFamily="2" charset="-79"/>
              </a:rPr>
              <a:t>http://e-khutbah.terengganu.gov.my</a:t>
            </a:r>
            <a:endParaRPr lang="en-US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tangChe" pitchFamily="49" charset="-127"/>
              <a:ea typeface="BatangChe" pitchFamily="49" charset="-127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2860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Khutbah</a:t>
            </a:r>
            <a:r>
              <a:rPr lang="en-US" sz="2000" b="1" dirty="0" smtClean="0">
                <a:ln w="190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 Multimedia:</a:t>
            </a:r>
            <a:endParaRPr lang="en-US" sz="2000" b="1" dirty="0">
              <a:ln w="190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 rot="21021633">
            <a:off x="-298004" y="2456527"/>
            <a:ext cx="9759108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36800" indent="-1706563"/>
            <a:r>
              <a:rPr lang="en-US" sz="7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Gill Sans Ultra Bold Condensed" pitchFamily="34" charset="0"/>
                <a:ea typeface="GungsuhChe" pitchFamily="49" charset="-127"/>
                <a:cs typeface="Aharoni" pitchFamily="2" charset="-79"/>
              </a:rPr>
              <a:t>KHUSYUKKAH ANDA DALAM </a:t>
            </a:r>
            <a:r>
              <a:rPr lang="en-US" sz="7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Gill Sans Ultra Bold Condensed" pitchFamily="34" charset="0"/>
                <a:ea typeface="GungsuhChe" pitchFamily="49" charset="-127"/>
                <a:cs typeface="Aharoni" pitchFamily="2" charset="-79"/>
              </a:rPr>
              <a:t>SOLAT? </a:t>
            </a:r>
            <a:endParaRPr lang="en-US" sz="7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Gill Sans Ultra Bold Condensed" pitchFamily="34" charset="0"/>
              <a:ea typeface="GungsuhChe" pitchFamily="49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ame Side Corner Rectangle 9"/>
          <p:cNvSpPr/>
          <p:nvPr/>
        </p:nvSpPr>
        <p:spPr>
          <a:xfrm>
            <a:off x="381000" y="5105400"/>
            <a:ext cx="8382000" cy="137160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7030A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kekhusyukan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hadapan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endParaRPr lang="ms-MY" sz="3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Half Frame 8"/>
          <p:cNvSpPr/>
          <p:nvPr/>
        </p:nvSpPr>
        <p:spPr>
          <a:xfrm rot="18902172" flipV="1">
            <a:off x="2398433" y="324179"/>
            <a:ext cx="4129764" cy="4114190"/>
          </a:xfrm>
          <a:prstGeom prst="halfFrame">
            <a:avLst>
              <a:gd name="adj1" fmla="val 8843"/>
              <a:gd name="adj2" fmla="val 8843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04800" y="1600200"/>
            <a:ext cx="3810000" cy="121920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Ketenangan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Anggota</a:t>
            </a:r>
            <a:endParaRPr lang="ms-MY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4648200" y="1600200"/>
            <a:ext cx="3962400" cy="121920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Kelembutan</a:t>
            </a:r>
            <a:endParaRPr lang="ms-MY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2488275" y="3200400"/>
            <a:ext cx="3810000" cy="1219200"/>
          </a:xfrm>
          <a:prstGeom prst="snip2SameRect">
            <a:avLst>
              <a:gd name="adj1" fmla="val 16667"/>
              <a:gd name="adj2" fmla="val 23182"/>
            </a:avLst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Keheningan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endParaRPr lang="ms-MY" sz="3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05825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Mengadap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Ilahi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…..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1698</Words>
  <Application>Microsoft Office PowerPoint</Application>
  <PresentationFormat>On-screen Show (4:3)</PresentationFormat>
  <Paragraphs>204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UZTAZ AIZI</cp:lastModifiedBy>
  <cp:revision>155</cp:revision>
  <dcterms:created xsi:type="dcterms:W3CDTF">2011-03-14T04:15:12Z</dcterms:created>
  <dcterms:modified xsi:type="dcterms:W3CDTF">2011-03-30T18:36:18Z</dcterms:modified>
</cp:coreProperties>
</file>